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27"/>
  </p:notesMasterIdLst>
  <p:sldIdLst>
    <p:sldId id="257" r:id="rId3"/>
    <p:sldId id="301" r:id="rId4"/>
    <p:sldId id="391" r:id="rId5"/>
    <p:sldId id="375" r:id="rId6"/>
    <p:sldId id="300" r:id="rId7"/>
    <p:sldId id="376" r:id="rId8"/>
    <p:sldId id="377" r:id="rId9"/>
    <p:sldId id="378" r:id="rId10"/>
    <p:sldId id="340" r:id="rId11"/>
    <p:sldId id="380" r:id="rId12"/>
    <p:sldId id="379" r:id="rId13"/>
    <p:sldId id="373" r:id="rId14"/>
    <p:sldId id="386" r:id="rId15"/>
    <p:sldId id="382" r:id="rId16"/>
    <p:sldId id="383" r:id="rId17"/>
    <p:sldId id="387" r:id="rId18"/>
    <p:sldId id="388" r:id="rId19"/>
    <p:sldId id="390" r:id="rId20"/>
    <p:sldId id="389" r:id="rId21"/>
    <p:sldId id="392" r:id="rId22"/>
    <p:sldId id="393" r:id="rId23"/>
    <p:sldId id="394" r:id="rId24"/>
    <p:sldId id="384" r:id="rId25"/>
    <p:sldId id="3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5DB"/>
    <a:srgbClr val="FFFFFF"/>
    <a:srgbClr val="ECBEBD"/>
    <a:srgbClr val="D1E0F2"/>
    <a:srgbClr val="E5E5E5"/>
    <a:srgbClr val="56BA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6"/>
    <p:restoredTop sz="84932"/>
  </p:normalViewPr>
  <p:slideViewPr>
    <p:cSldViewPr snapToGrid="0" snapToObjects="1">
      <p:cViewPr varScale="1">
        <p:scale>
          <a:sx n="107" d="100"/>
          <a:sy n="107" d="100"/>
        </p:scale>
        <p:origin x="3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3AE59-51AB-A246-952A-CF1F6EB8B810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9637B-776C-1F44-A4BB-B75EFD1A7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1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07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13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31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6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63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68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1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06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39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43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9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 with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2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 with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70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 with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9637B-776C-1F44-A4BB-B75EFD1A70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2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8B44C-9B04-3948-84EC-7D9D2AE058F4}" type="datetime1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11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7C3A-A814-5546-B9E6-0DF88014F62A}" type="datetime1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59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2E72-EB42-F242-8480-1B4924816D32}" type="datetime1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46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395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886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15600" y="1011300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1"/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Google Shape;19;p4"/>
          <p:cNvSpPr/>
          <p:nvPr/>
        </p:nvSpPr>
        <p:spPr>
          <a:xfrm>
            <a:off x="0" y="0"/>
            <a:ext cx="12192000" cy="6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-7400" y="649500"/>
            <a:ext cx="12206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40112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484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FFFFFF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9" name="Google Shape;29;p6"/>
          <p:cNvSpPr/>
          <p:nvPr/>
        </p:nvSpPr>
        <p:spPr>
          <a:xfrm>
            <a:off x="0" y="0"/>
            <a:ext cx="12192000" cy="6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6"/>
          <p:cNvCxnSpPr/>
          <p:nvPr/>
        </p:nvCxnSpPr>
        <p:spPr>
          <a:xfrm>
            <a:off x="-7400" y="649500"/>
            <a:ext cx="12206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14758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17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535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281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ABFE9-17D7-4047-A8EA-E8EA7FFCA00D}" type="datetime1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43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8403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044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646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125F-E572-6048-82ED-8EF9C481ECFA}" type="datetime1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3967-448A-CC46-8BFC-CF353F0C2890}" type="datetime1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6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1EC3D-0B23-7747-8BAA-F9DD9F449FA4}" type="datetime1">
              <a:rPr lang="en-US" smtClean="0"/>
              <a:t>9/17/24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4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A4E6-DA92-5742-BE16-4A6E6C6DE37C}" type="datetime1">
              <a:rPr lang="en-US" smtClean="0"/>
              <a:t>9/17/24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73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E453-171D-F740-B6CA-A9B36CAE3A9D}" type="datetime1">
              <a:rPr lang="en-US" smtClean="0"/>
              <a:t>9/17/24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39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9E1B4-ADD7-AB46-9F33-626AE81BEC12}" type="datetime1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85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66A78-92AE-494A-A396-BD73511F29B8}" type="datetime1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00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BE4D4-A459-C543-A847-B221473A0F3E}" type="datetime1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3CECF-CD5D-0046-8648-8E6E5B64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1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bin"/>
              <a:buChar char="●"/>
              <a:defRPr sz="1800"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bin"/>
              <a:buChar char="○"/>
              <a:defRPr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bin"/>
              <a:buChar char="■"/>
              <a:defRPr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bin"/>
              <a:buChar char="●"/>
              <a:defRPr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bin"/>
              <a:buChar char="○"/>
              <a:defRPr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bin"/>
              <a:buChar char="■"/>
              <a:defRPr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bin"/>
              <a:buChar char="●"/>
              <a:defRPr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bin"/>
              <a:buChar char="○"/>
              <a:defRPr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abin"/>
              <a:buChar char="■"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8634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879134"/>
            <a:ext cx="12191999" cy="12618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cap="small" dirty="0">
                <a:latin typeface="Helvetica Light" charset="0"/>
                <a:ea typeface="Helvetica Light" charset="0"/>
                <a:cs typeface="Helvetica Light" charset="0"/>
              </a:rPr>
              <a:t>Single Cell Sequence Analysis:</a:t>
            </a:r>
          </a:p>
          <a:p>
            <a:pPr algn="ctr"/>
            <a:r>
              <a:rPr lang="en-US" sz="3600" dirty="0">
                <a:latin typeface="Helvetica Light" charset="0"/>
                <a:ea typeface="Helvetica Light" charset="0"/>
                <a:cs typeface="Helvetica Light" charset="0"/>
              </a:rPr>
              <a:t>A brief introduction</a:t>
            </a:r>
          </a:p>
        </p:txBody>
      </p:sp>
    </p:spTree>
    <p:extLst>
      <p:ext uri="{BB962C8B-B14F-4D97-AF65-F5344CB8AC3E}">
        <p14:creationId xmlns:p14="http://schemas.microsoft.com/office/powerpoint/2010/main" val="36760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89"/>
    </mc:Choice>
    <mc:Fallback xmlns="">
      <p:transition spd="slow" advTm="93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1DE31FCA-813E-C7D3-BBA6-2EA5EE86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taste of </a:t>
            </a:r>
            <a:r>
              <a:rPr lang="en-US" dirty="0" err="1"/>
              <a:t>s.c.</a:t>
            </a:r>
            <a:r>
              <a:rPr lang="en-US" dirty="0"/>
              <a:t> analysis -- QC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E684D-9B9C-FBB7-773F-73C303AA2209}"/>
              </a:ext>
            </a:extLst>
          </p:cNvPr>
          <p:cNvSpPr txBox="1"/>
          <p:nvPr/>
        </p:nvSpPr>
        <p:spPr>
          <a:xfrm>
            <a:off x="10107327" y="6581001"/>
            <a:ext cx="2084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Luecken</a:t>
            </a:r>
            <a:r>
              <a:rPr lang="en-US" sz="1200" dirty="0"/>
              <a:t> &amp; Theis MSB 2019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2A60C-BF20-CADE-D125-FA4FE514544D}"/>
              </a:ext>
            </a:extLst>
          </p:cNvPr>
          <p:cNvSpPr txBox="1"/>
          <p:nvPr/>
        </p:nvSpPr>
        <p:spPr>
          <a:xfrm>
            <a:off x="573948" y="6073169"/>
            <a:ext cx="9533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Barcodes where too few transcripts or genes are detected are likely empty droplets or noise</a:t>
            </a:r>
          </a:p>
          <a:p>
            <a:pPr algn="ctr"/>
            <a:r>
              <a:rPr lang="en-US" dirty="0"/>
              <a:t>When data is clean the elbow method can be used.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86641-ABD5-9C37-37D2-A66F94169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907" y="1072737"/>
            <a:ext cx="4942404" cy="471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3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76"/>
    </mc:Choice>
    <mc:Fallback xmlns="">
      <p:transition spd="slow" advTm="9837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1DE31FCA-813E-C7D3-BBA6-2EA5EE86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taste of </a:t>
            </a:r>
            <a:r>
              <a:rPr lang="en-US" dirty="0" err="1"/>
              <a:t>s.c.</a:t>
            </a:r>
            <a:r>
              <a:rPr lang="en-US" dirty="0"/>
              <a:t> analysis – QC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E684D-9B9C-FBB7-773F-73C303AA2209}"/>
              </a:ext>
            </a:extLst>
          </p:cNvPr>
          <p:cNvSpPr txBox="1"/>
          <p:nvPr/>
        </p:nvSpPr>
        <p:spPr>
          <a:xfrm>
            <a:off x="9359181" y="6581001"/>
            <a:ext cx="2633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Hippen</a:t>
            </a:r>
            <a:r>
              <a:rPr lang="en-US" sz="1200" dirty="0"/>
              <a:t> et. Al. PLOS Comp bio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B642D-2A7E-81BE-1459-5D96203205CC}"/>
              </a:ext>
            </a:extLst>
          </p:cNvPr>
          <p:cNvSpPr txBox="1"/>
          <p:nvPr/>
        </p:nvSpPr>
        <p:spPr>
          <a:xfrm>
            <a:off x="1769423" y="6396335"/>
            <a:ext cx="7374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(relative) high mitochondrial counts indicates unhealthy, apoptotic cells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EA149C-48BD-3989-7EA9-402E11304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61"/>
          <a:stretch/>
        </p:blipFill>
        <p:spPr>
          <a:xfrm>
            <a:off x="29065" y="1959428"/>
            <a:ext cx="5388375" cy="3948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E5D518-C6C2-55D4-3EFC-5D42ACF63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441" y="1959429"/>
            <a:ext cx="6745494" cy="37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6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76"/>
    </mc:Choice>
    <mc:Fallback xmlns="">
      <p:transition spd="slow" advTm="98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419203-E943-CAF5-3672-DA5CB5A1B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bulk RNA-Seq normalization aimed at making genes comparable across samples by</a:t>
            </a:r>
          </a:p>
          <a:p>
            <a:pPr lvl="1">
              <a:spcBef>
                <a:spcPts val="0"/>
              </a:spcBef>
            </a:pPr>
            <a:r>
              <a:rPr lang="en-US" dirty="0"/>
              <a:t>Eliminating the impact of differences in sequencing depth between samples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Correcting global differences between conditions (TMM, scaling factors)</a:t>
            </a:r>
          </a:p>
          <a:p>
            <a:r>
              <a:rPr lang="en-US" dirty="0"/>
              <a:t>In </a:t>
            </a:r>
            <a:r>
              <a:rPr lang="en-US" dirty="0" err="1"/>
              <a:t>scRNA</a:t>
            </a:r>
            <a:r>
              <a:rPr lang="en-US" dirty="0"/>
              <a:t>-Seq normalization aims at making genes comparable across </a:t>
            </a:r>
            <a:r>
              <a:rPr lang="en-US" b="1" i="1" dirty="0"/>
              <a:t>cells</a:t>
            </a:r>
          </a:p>
          <a:p>
            <a:pPr lvl="1"/>
            <a:r>
              <a:rPr lang="en-US" dirty="0"/>
              <a:t>Data sparsity makes it additionally challenging</a:t>
            </a:r>
          </a:p>
          <a:p>
            <a:pPr lvl="1"/>
            <a:r>
              <a:rPr lang="en-US" dirty="0"/>
              <a:t>For most common technologies (10x, split-seq) raw data is in UMIs</a:t>
            </a:r>
          </a:p>
          <a:p>
            <a:pPr lvl="1"/>
            <a:r>
              <a:rPr lang="en-US" dirty="0"/>
              <a:t>Like TPM, Counts per Millions (CPM) is the simplest normalization technique but is not optimal</a:t>
            </a:r>
          </a:p>
          <a:p>
            <a:pPr lvl="1"/>
            <a:r>
              <a:rPr lang="en-US" dirty="0"/>
              <a:t>The CPM of a gene has low accuracy vs TPM of a gene in a bulk sample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CPMs have inherently more variance.</a:t>
            </a:r>
          </a:p>
          <a:p>
            <a:pPr lvl="2">
              <a:spcBef>
                <a:spcPts val="0"/>
              </a:spcBef>
            </a:pPr>
            <a:r>
              <a:rPr lang="en-US" dirty="0"/>
              <a:t>Gene specific or gene group specific normalization is ideal (e.g. </a:t>
            </a:r>
            <a:r>
              <a:rPr lang="en-US" dirty="0" err="1"/>
              <a:t>sctransform</a:t>
            </a:r>
            <a:r>
              <a:rPr lang="en-US" dirty="0"/>
              <a:t>)</a:t>
            </a:r>
          </a:p>
          <a:p>
            <a:r>
              <a:rPr lang="en-US" dirty="0"/>
              <a:t>Removal or artifacts:</a:t>
            </a:r>
          </a:p>
          <a:p>
            <a:pPr lvl="1"/>
            <a:r>
              <a:rPr lang="en-US" dirty="0"/>
              <a:t>Empty droplets – barcodes with low transcripts</a:t>
            </a:r>
          </a:p>
          <a:p>
            <a:pPr lvl="1"/>
            <a:r>
              <a:rPr lang="en-US" dirty="0"/>
              <a:t>Doublets –  more than one cell with the same barcode</a:t>
            </a:r>
          </a:p>
          <a:p>
            <a:pPr lvl="1"/>
            <a:r>
              <a:rPr lang="en-US" dirty="0"/>
              <a:t>Dying cells – High mitochondrial gene expression</a:t>
            </a:r>
          </a:p>
          <a:p>
            <a:pPr marL="795847" lvl="1" indent="0">
              <a:buNone/>
            </a:pPr>
            <a:endParaRPr lang="en-US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C4F1A77E-C33F-B6B0-872F-460D8A9B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s.c.</a:t>
            </a:r>
            <a:r>
              <a:rPr lang="en-US" dirty="0"/>
              <a:t> analysis – Normalization and curation</a:t>
            </a:r>
          </a:p>
        </p:txBody>
      </p:sp>
    </p:spTree>
    <p:extLst>
      <p:ext uri="{BB962C8B-B14F-4D97-AF65-F5344CB8AC3E}">
        <p14:creationId xmlns:p14="http://schemas.microsoft.com/office/powerpoint/2010/main" val="370492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76"/>
    </mc:Choice>
    <mc:Fallback xmlns="">
      <p:transition spd="slow" advTm="9837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C4F1A77E-C33F-B6B0-872F-460D8A9B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CPMs do not work well –&gt; Variance stabilizing transformation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DC1B9-DB11-3E9F-BA23-B5257FE5DF34}"/>
              </a:ext>
            </a:extLst>
          </p:cNvPr>
          <p:cNvSpPr txBox="1"/>
          <p:nvPr/>
        </p:nvSpPr>
        <p:spPr>
          <a:xfrm>
            <a:off x="9460034" y="6640823"/>
            <a:ext cx="2621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Hefemeister</a:t>
            </a:r>
            <a:r>
              <a:rPr lang="en-US" sz="1100" dirty="0"/>
              <a:t>, </a:t>
            </a:r>
            <a:r>
              <a:rPr lang="en-US" sz="1100" dirty="0" err="1"/>
              <a:t>Satija</a:t>
            </a:r>
            <a:r>
              <a:rPr lang="en-US" sz="1100" dirty="0"/>
              <a:t> Genome Biol. 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3F0AFE-5225-7289-2710-6ECF35825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0"/>
          <a:stretch/>
        </p:blipFill>
        <p:spPr>
          <a:xfrm>
            <a:off x="1816925" y="763600"/>
            <a:ext cx="8165275" cy="57129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1A436F-0D16-60F4-E6AF-043C1B1C1D51}"/>
              </a:ext>
            </a:extLst>
          </p:cNvPr>
          <p:cNvSpPr/>
          <p:nvPr/>
        </p:nvSpPr>
        <p:spPr>
          <a:xfrm>
            <a:off x="1710047" y="2588821"/>
            <a:ext cx="2208810" cy="388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26ED4E-97B4-5D83-843D-9941D3B08091}"/>
              </a:ext>
            </a:extLst>
          </p:cNvPr>
          <p:cNvSpPr/>
          <p:nvPr/>
        </p:nvSpPr>
        <p:spPr>
          <a:xfrm>
            <a:off x="3918857" y="727048"/>
            <a:ext cx="2992582" cy="3833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87BC64-284F-714B-94CD-DBF9E8959918}"/>
              </a:ext>
            </a:extLst>
          </p:cNvPr>
          <p:cNvSpPr/>
          <p:nvPr/>
        </p:nvSpPr>
        <p:spPr>
          <a:xfrm>
            <a:off x="6950528" y="745324"/>
            <a:ext cx="2992582" cy="3833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660A82-56F9-EA0A-47E2-91AFEE91BE28}"/>
              </a:ext>
            </a:extLst>
          </p:cNvPr>
          <p:cNvSpPr/>
          <p:nvPr/>
        </p:nvSpPr>
        <p:spPr>
          <a:xfrm>
            <a:off x="3906981" y="4560126"/>
            <a:ext cx="5949538" cy="2080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6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76"/>
    </mc:Choice>
    <mc:Fallback xmlns="">
      <p:transition spd="slow" advTm="98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36358E-6580-A381-97D2-20A62BEC9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Gene selection</a:t>
            </a:r>
            <a:r>
              <a:rPr lang="en-US" dirty="0"/>
              <a:t>: Choose set of genes that represent biological variance.</a:t>
            </a:r>
          </a:p>
          <a:p>
            <a:pPr lvl="1"/>
            <a:r>
              <a:rPr lang="en-US" dirty="0"/>
              <a:t>VST has works best in our hands</a:t>
            </a:r>
          </a:p>
          <a:p>
            <a:pPr lvl="1"/>
            <a:r>
              <a:rPr lang="en-US" dirty="0"/>
              <a:t>Decide on a number (ad-hoc e.g., 2,000) – results are robust to this choice</a:t>
            </a:r>
          </a:p>
          <a:p>
            <a:r>
              <a:rPr lang="en-US" b="1" dirty="0"/>
              <a:t>First dimensionality reduction</a:t>
            </a:r>
          </a:p>
          <a:p>
            <a:pPr lvl="1"/>
            <a:r>
              <a:rPr lang="en-US" dirty="0"/>
              <a:t>Use linear combination of genes that capture most (relevant) of the signal in the data</a:t>
            </a:r>
          </a:p>
          <a:p>
            <a:pPr lvl="2">
              <a:spcBef>
                <a:spcPts val="0"/>
              </a:spcBef>
            </a:pPr>
            <a:r>
              <a:rPr lang="en-US" dirty="0"/>
              <a:t>Principal component analysis (PCA) is the most common. Orthogonal linear combinations that capture variance in the data</a:t>
            </a:r>
          </a:p>
          <a:p>
            <a:pPr lvl="2">
              <a:spcBef>
                <a:spcPts val="0"/>
              </a:spcBef>
            </a:pPr>
            <a:r>
              <a:rPr lang="en-US" dirty="0"/>
              <a:t>Independent component analysis (ICA) was initially widely used. Linear combinations are found such that they are maximally independent.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The number of components can affect following steps. Current PCA based methods weigh linear combinations by the variance explained. </a:t>
            </a:r>
          </a:p>
          <a:p>
            <a:pPr lvl="2">
              <a:spcBef>
                <a:spcPts val="0"/>
              </a:spcBef>
            </a:pPr>
            <a:r>
              <a:rPr lang="en-US" dirty="0"/>
              <a:t>Between 10-50 dimensions is common.</a:t>
            </a:r>
          </a:p>
          <a:p>
            <a:r>
              <a:rPr lang="en-US" dirty="0"/>
              <a:t>Clustering to find groups of cells that have similar expression and that represent similar types or states</a:t>
            </a:r>
          </a:p>
          <a:p>
            <a:pPr lvl="1"/>
            <a:r>
              <a:rPr lang="en-US" dirty="0"/>
              <a:t>The number of clusters must be explored</a:t>
            </a:r>
          </a:p>
          <a:p>
            <a:pPr lvl="1"/>
            <a:r>
              <a:rPr lang="en-US" dirty="0"/>
              <a:t>Iterative clustering usually done to partition more similar cell types</a:t>
            </a:r>
          </a:p>
          <a:p>
            <a:r>
              <a:rPr lang="en-US" dirty="0"/>
              <a:t>For visualization, a second dimensionality reduction to “embed” cells into 2 dimensions (t-SNE, UMAP).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C4F1A77E-C33F-B6B0-872F-460D8A9B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s.c.</a:t>
            </a:r>
            <a:r>
              <a:rPr lang="en-US" dirty="0"/>
              <a:t> analysis – Dimensionality reduction and clustering</a:t>
            </a:r>
          </a:p>
        </p:txBody>
      </p:sp>
    </p:spTree>
    <p:extLst>
      <p:ext uri="{BB962C8B-B14F-4D97-AF65-F5344CB8AC3E}">
        <p14:creationId xmlns:p14="http://schemas.microsoft.com/office/powerpoint/2010/main" val="148729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76"/>
    </mc:Choice>
    <mc:Fallback xmlns="">
      <p:transition spd="slow" advTm="9837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2A13CF-2481-E2F1-32E6-5B717C472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clusters to identify genes that are “highly differential” and that represent cell type identity</a:t>
            </a:r>
          </a:p>
          <a:p>
            <a:r>
              <a:rPr lang="en-US" dirty="0"/>
              <a:t>Use this markers together with “prior” knowledge to label clusters</a:t>
            </a:r>
          </a:p>
          <a:p>
            <a:r>
              <a:rPr lang="en-US" dirty="0"/>
              <a:t>Iterative clustering is commonly used to break up large cell types (e.g., Lymphocytes) into subtypes (e.g., CD8+, CD4+ NK, GD).</a:t>
            </a:r>
          </a:p>
          <a:p>
            <a:r>
              <a:rPr lang="en-US" dirty="0"/>
              <a:t>Analysis of initial clusters can reveal </a:t>
            </a:r>
          </a:p>
          <a:p>
            <a:pPr lvl="1"/>
            <a:r>
              <a:rPr lang="en-US" dirty="0"/>
              <a:t>strong batch effects </a:t>
            </a:r>
          </a:p>
          <a:p>
            <a:pPr lvl="1"/>
            <a:r>
              <a:rPr lang="en-US" dirty="0"/>
              <a:t>Barcodes that represent “doublet” cells</a:t>
            </a:r>
          </a:p>
          <a:p>
            <a:pPr marL="795847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C4F1A77E-C33F-B6B0-872F-460D8A9B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s.c.</a:t>
            </a:r>
            <a:r>
              <a:rPr lang="en-US" dirty="0"/>
              <a:t> analysis – Marker selection and cell type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30248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76"/>
    </mc:Choice>
    <mc:Fallback xmlns="">
      <p:transition spd="slow" advTm="9837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4F18-AE19-8D8B-ECE0-AB9F0679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Correcting batch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43150-1BA5-77BC-9528-058FEDDE0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19" y="960582"/>
            <a:ext cx="9712307" cy="4939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ACAED-1411-7636-9762-0B03E4971771}"/>
              </a:ext>
            </a:extLst>
          </p:cNvPr>
          <p:cNvSpPr txBox="1"/>
          <p:nvPr/>
        </p:nvSpPr>
        <p:spPr>
          <a:xfrm>
            <a:off x="2303840" y="6410037"/>
            <a:ext cx="758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COMBAT or Seurat integration functions are most effective in our hands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A85947-3CEC-C969-4F43-6E644616661E}"/>
              </a:ext>
            </a:extLst>
          </p:cNvPr>
          <p:cNvSpPr txBox="1"/>
          <p:nvPr/>
        </p:nvSpPr>
        <p:spPr>
          <a:xfrm>
            <a:off x="3943928" y="2340337"/>
            <a:ext cx="458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colors represent different samples</a:t>
            </a:r>
          </a:p>
        </p:txBody>
      </p:sp>
    </p:spTree>
    <p:extLst>
      <p:ext uri="{BB962C8B-B14F-4D97-AF65-F5344CB8AC3E}">
        <p14:creationId xmlns:p14="http://schemas.microsoft.com/office/powerpoint/2010/main" val="681119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4F18-AE19-8D8B-ECE0-AB9F0679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doublets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74899A8F-B418-6289-5750-28061CBA1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24" y="997525"/>
            <a:ext cx="5738476" cy="529705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84945DE-96F8-4202-A0E1-317153646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341" y="997525"/>
            <a:ext cx="5368059" cy="4955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128EBF-7706-10E3-D77C-EE44EFD89C9C}"/>
              </a:ext>
            </a:extLst>
          </p:cNvPr>
          <p:cNvSpPr txBox="1"/>
          <p:nvPr/>
        </p:nvSpPr>
        <p:spPr>
          <a:xfrm>
            <a:off x="10840531" y="6446982"/>
            <a:ext cx="1243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Yuqing</a:t>
            </a:r>
            <a:r>
              <a:rPr lang="en-US" sz="14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340978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A14F-9823-604E-CB2F-F7452C1C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clustering to dissect cell subtypes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7AF20-FB66-7EDE-59E7-F99ADFD03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591" y="910167"/>
            <a:ext cx="6039540" cy="59478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B802CF-2E62-74F1-7B0C-8AD4A6893F28}"/>
              </a:ext>
            </a:extLst>
          </p:cNvPr>
          <p:cNvSpPr/>
          <p:nvPr/>
        </p:nvSpPr>
        <p:spPr>
          <a:xfrm>
            <a:off x="2922104" y="910167"/>
            <a:ext cx="1103244" cy="491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40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7AA52-B33A-1C43-4281-C23BAA9E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clustering to dissect cell subtypes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653AF2-0C75-4EE6-9F5F-54BBCC9B717E}"/>
              </a:ext>
            </a:extLst>
          </p:cNvPr>
          <p:cNvGrpSpPr/>
          <p:nvPr/>
        </p:nvGrpSpPr>
        <p:grpSpPr>
          <a:xfrm>
            <a:off x="302473" y="1388660"/>
            <a:ext cx="5173988" cy="4713966"/>
            <a:chOff x="-35524" y="1200270"/>
            <a:chExt cx="6395972" cy="5329258"/>
          </a:xfrm>
        </p:grpSpPr>
        <p:pic>
          <p:nvPicPr>
            <p:cNvPr id="4" name="EmbAll_subCellTypeificc.png" descr="EmbAll_subCellTypeificc.png">
              <a:extLst>
                <a:ext uri="{FF2B5EF4-FFF2-40B4-BE49-F238E27FC236}">
                  <a16:creationId xmlns:a16="http://schemas.microsoft.com/office/drawing/2014/main" id="{FA5D98AA-A7D1-842A-44DC-DA2BFF2FA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79" t="2484" r="32787" b="9015"/>
            <a:stretch>
              <a:fillRect/>
            </a:stretch>
          </p:blipFill>
          <p:spPr>
            <a:xfrm>
              <a:off x="1580548" y="1200270"/>
              <a:ext cx="4779900" cy="532925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" name="T cells +…">
              <a:extLst>
                <a:ext uri="{FF2B5EF4-FFF2-40B4-BE49-F238E27FC236}">
                  <a16:creationId xmlns:a16="http://schemas.microsoft.com/office/drawing/2014/main" id="{4FC51D8B-6CBE-4E59-DA10-57EA666F4B9F}"/>
                </a:ext>
              </a:extLst>
            </p:cNvPr>
            <p:cNvSpPr txBox="1"/>
            <p:nvPr/>
          </p:nvSpPr>
          <p:spPr>
            <a:xfrm>
              <a:off x="868366" y="1279382"/>
              <a:ext cx="2032597" cy="6453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60734" tIns="160734" rIns="160734" bIns="160734" anchor="ctr">
              <a:spAutoFit/>
            </a:bodyPr>
            <a:lstStyle/>
            <a:p>
              <a:pPr defTabSz="2464593">
                <a:defRPr sz="2200" b="0"/>
              </a:pPr>
              <a:r>
                <a:rPr lang="en-US" sz="1600" dirty="0" err="1"/>
                <a:t>Lymphopcytes</a:t>
              </a:r>
              <a:endParaRPr sz="1600" dirty="0"/>
            </a:p>
          </p:txBody>
        </p:sp>
        <p:sp>
          <p:nvSpPr>
            <p:cNvPr id="6" name="Melanocytes">
              <a:extLst>
                <a:ext uri="{FF2B5EF4-FFF2-40B4-BE49-F238E27FC236}">
                  <a16:creationId xmlns:a16="http://schemas.microsoft.com/office/drawing/2014/main" id="{1F561487-8D1C-8715-23B4-B7E4AD42FDC9}"/>
                </a:ext>
              </a:extLst>
            </p:cNvPr>
            <p:cNvSpPr txBox="1"/>
            <p:nvPr/>
          </p:nvSpPr>
          <p:spPr>
            <a:xfrm>
              <a:off x="4280345" y="2049038"/>
              <a:ext cx="1824059" cy="6453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60734" tIns="160734" rIns="160734" bIns="160734" anchor="ctr">
              <a:spAutoFit/>
            </a:bodyPr>
            <a:lstStyle>
              <a:lvl1pPr defTabSz="2464593">
                <a:defRPr sz="2200" b="0"/>
              </a:lvl1pPr>
            </a:lstStyle>
            <a:p>
              <a:r>
                <a:rPr sz="1600" dirty="0"/>
                <a:t>Melanocytes</a:t>
              </a:r>
            </a:p>
          </p:txBody>
        </p:sp>
        <p:sp>
          <p:nvSpPr>
            <p:cNvPr id="7" name="KC">
              <a:extLst>
                <a:ext uri="{FF2B5EF4-FFF2-40B4-BE49-F238E27FC236}">
                  <a16:creationId xmlns:a16="http://schemas.microsoft.com/office/drawing/2014/main" id="{BA552A7E-6155-7DED-D3E4-4E5A2CFC7CF9}"/>
                </a:ext>
              </a:extLst>
            </p:cNvPr>
            <p:cNvSpPr txBox="1"/>
            <p:nvPr/>
          </p:nvSpPr>
          <p:spPr>
            <a:xfrm>
              <a:off x="4109897" y="5797552"/>
              <a:ext cx="1994507" cy="6453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60734" tIns="160734" rIns="160734" bIns="160734" anchor="ctr">
              <a:spAutoFit/>
            </a:bodyPr>
            <a:lstStyle>
              <a:lvl1pPr defTabSz="2464593">
                <a:defRPr sz="2200" b="0"/>
              </a:lvl1pPr>
            </a:lstStyle>
            <a:p>
              <a:r>
                <a:rPr sz="1600" dirty="0"/>
                <a:t>K</a:t>
              </a:r>
              <a:r>
                <a:rPr lang="en-US" sz="1600" dirty="0"/>
                <a:t>eratinocytes</a:t>
              </a:r>
              <a:endParaRPr sz="1600" dirty="0"/>
            </a:p>
          </p:txBody>
        </p:sp>
        <p:sp>
          <p:nvSpPr>
            <p:cNvPr id="8" name="Myeloid cells">
              <a:extLst>
                <a:ext uri="{FF2B5EF4-FFF2-40B4-BE49-F238E27FC236}">
                  <a16:creationId xmlns:a16="http://schemas.microsoft.com/office/drawing/2014/main" id="{76078E96-D1FB-BCE7-BE0C-F4C3F042EACA}"/>
                </a:ext>
              </a:extLst>
            </p:cNvPr>
            <p:cNvSpPr txBox="1"/>
            <p:nvPr/>
          </p:nvSpPr>
          <p:spPr>
            <a:xfrm>
              <a:off x="-35524" y="3671688"/>
              <a:ext cx="2519963" cy="6453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60734" tIns="160734" rIns="160734" bIns="160734" anchor="ctr">
              <a:spAutoFit/>
            </a:bodyPr>
            <a:lstStyle>
              <a:lvl1pPr defTabSz="2464593">
                <a:defRPr sz="2200" b="0"/>
              </a:lvl1pPr>
            </a:lstStyle>
            <a:p>
              <a:r>
                <a:rPr lang="en-US" sz="1600" dirty="0"/>
                <a:t>Antigen presenting</a:t>
              </a:r>
              <a:endParaRPr sz="16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01304B-57DF-7906-5364-14A76C030244}"/>
              </a:ext>
            </a:extLst>
          </p:cNvPr>
          <p:cNvGrpSpPr>
            <a:grpSpLocks noChangeAspect="1"/>
          </p:cNvGrpSpPr>
          <p:nvPr/>
        </p:nvGrpSpPr>
        <p:grpSpPr>
          <a:xfrm>
            <a:off x="6140879" y="1320847"/>
            <a:ext cx="5017451" cy="4705143"/>
            <a:chOff x="-266522" y="1980468"/>
            <a:chExt cx="11734784" cy="11004358"/>
          </a:xfrm>
        </p:grpSpPr>
        <p:pic>
          <p:nvPicPr>
            <p:cNvPr id="10" name="EmbTC_subCellTypeificc.png" descr="EmbTC_subCellTypeificc.png">
              <a:extLst>
                <a:ext uri="{FF2B5EF4-FFF2-40B4-BE49-F238E27FC236}">
                  <a16:creationId xmlns:a16="http://schemas.microsoft.com/office/drawing/2014/main" id="{314EDF1F-56BC-86DE-69A6-319E4C45A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412" t="3391" r="33242" b="9547"/>
            <a:stretch>
              <a:fillRect/>
            </a:stretch>
          </p:blipFill>
          <p:spPr>
            <a:xfrm>
              <a:off x="1554016" y="2257099"/>
              <a:ext cx="9914246" cy="1072772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" name="CD8">
              <a:extLst>
                <a:ext uri="{FF2B5EF4-FFF2-40B4-BE49-F238E27FC236}">
                  <a16:creationId xmlns:a16="http://schemas.microsoft.com/office/drawing/2014/main" id="{EACA1173-01DD-353A-8F8F-D5C46EDE64AA}"/>
                </a:ext>
              </a:extLst>
            </p:cNvPr>
            <p:cNvSpPr txBox="1"/>
            <p:nvPr/>
          </p:nvSpPr>
          <p:spPr>
            <a:xfrm>
              <a:off x="8096226" y="9650429"/>
              <a:ext cx="1109615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dirty="0"/>
                <a:t>CD8</a:t>
              </a:r>
            </a:p>
          </p:txBody>
        </p:sp>
        <p:sp>
          <p:nvSpPr>
            <p:cNvPr id="12" name="Mast">
              <a:extLst>
                <a:ext uri="{FF2B5EF4-FFF2-40B4-BE49-F238E27FC236}">
                  <a16:creationId xmlns:a16="http://schemas.microsoft.com/office/drawing/2014/main" id="{E61B81C0-28B1-19D5-211D-7C11A3B41C3A}"/>
                </a:ext>
              </a:extLst>
            </p:cNvPr>
            <p:cNvSpPr txBox="1"/>
            <p:nvPr/>
          </p:nvSpPr>
          <p:spPr>
            <a:xfrm>
              <a:off x="8722073" y="10690285"/>
              <a:ext cx="1260236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dirty="0"/>
                <a:t>Mast</a:t>
              </a:r>
            </a:p>
          </p:txBody>
        </p:sp>
        <p:sp>
          <p:nvSpPr>
            <p:cNvPr id="13" name="CD8_RDH10">
              <a:extLst>
                <a:ext uri="{FF2B5EF4-FFF2-40B4-BE49-F238E27FC236}">
                  <a16:creationId xmlns:a16="http://schemas.microsoft.com/office/drawing/2014/main" id="{A8C0DA8D-D322-DE9F-091A-EF8588223D1E}"/>
                </a:ext>
              </a:extLst>
            </p:cNvPr>
            <p:cNvSpPr txBox="1"/>
            <p:nvPr/>
          </p:nvSpPr>
          <p:spPr>
            <a:xfrm>
              <a:off x="79" y="4143094"/>
              <a:ext cx="2713335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dirty="0"/>
                <a:t>CD8_RDH10</a:t>
              </a:r>
            </a:p>
          </p:txBody>
        </p:sp>
        <p:sp>
          <p:nvSpPr>
            <p:cNvPr id="14" name="CD8_GZMK">
              <a:extLst>
                <a:ext uri="{FF2B5EF4-FFF2-40B4-BE49-F238E27FC236}">
                  <a16:creationId xmlns:a16="http://schemas.microsoft.com/office/drawing/2014/main" id="{4E04361F-1F52-B719-494F-31209274C906}"/>
                </a:ext>
              </a:extLst>
            </p:cNvPr>
            <p:cNvSpPr txBox="1"/>
            <p:nvPr/>
          </p:nvSpPr>
          <p:spPr>
            <a:xfrm>
              <a:off x="1077494" y="2643022"/>
              <a:ext cx="2750232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dirty="0"/>
                <a:t>CD8_GZMK</a:t>
              </a:r>
            </a:p>
          </p:txBody>
        </p:sp>
        <p:sp>
          <p:nvSpPr>
            <p:cNvPr id="15" name="CD8_IL17">
              <a:extLst>
                <a:ext uri="{FF2B5EF4-FFF2-40B4-BE49-F238E27FC236}">
                  <a16:creationId xmlns:a16="http://schemas.microsoft.com/office/drawing/2014/main" id="{AB8C30B3-6E5C-249F-7FDA-4CAF18744E24}"/>
                </a:ext>
              </a:extLst>
            </p:cNvPr>
            <p:cNvSpPr txBox="1"/>
            <p:nvPr/>
          </p:nvSpPr>
          <p:spPr>
            <a:xfrm>
              <a:off x="-266522" y="7743929"/>
              <a:ext cx="2359530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dirty="0"/>
                <a:t>CD8_IL17</a:t>
              </a:r>
            </a:p>
          </p:txBody>
        </p:sp>
        <p:sp>
          <p:nvSpPr>
            <p:cNvPr id="16" name="CD4">
              <a:extLst>
                <a:ext uri="{FF2B5EF4-FFF2-40B4-BE49-F238E27FC236}">
                  <a16:creationId xmlns:a16="http://schemas.microsoft.com/office/drawing/2014/main" id="{8E783AD5-36A2-83B2-77F3-DB62DBB581A7}"/>
                </a:ext>
              </a:extLst>
            </p:cNvPr>
            <p:cNvSpPr txBox="1"/>
            <p:nvPr/>
          </p:nvSpPr>
          <p:spPr>
            <a:xfrm>
              <a:off x="4993869" y="8081641"/>
              <a:ext cx="1214000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b="1" dirty="0">
                  <a:solidFill>
                    <a:schemeClr val="bg1"/>
                  </a:solidFill>
                </a:rPr>
                <a:t>CD4</a:t>
              </a:r>
            </a:p>
          </p:txBody>
        </p:sp>
        <p:sp>
          <p:nvSpPr>
            <p:cNvPr id="17" name="CD4_CXCL13">
              <a:extLst>
                <a:ext uri="{FF2B5EF4-FFF2-40B4-BE49-F238E27FC236}">
                  <a16:creationId xmlns:a16="http://schemas.microsoft.com/office/drawing/2014/main" id="{30556C3D-F4E8-48F7-9430-05916F63B8B3}"/>
                </a:ext>
              </a:extLst>
            </p:cNvPr>
            <p:cNvSpPr txBox="1"/>
            <p:nvPr/>
          </p:nvSpPr>
          <p:spPr>
            <a:xfrm>
              <a:off x="1554016" y="6298833"/>
              <a:ext cx="3110858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dirty="0"/>
                <a:t>CD4_CXCL13</a:t>
              </a:r>
            </a:p>
          </p:txBody>
        </p:sp>
        <p:sp>
          <p:nvSpPr>
            <p:cNvPr id="18" name="CD4_IL13">
              <a:extLst>
                <a:ext uri="{FF2B5EF4-FFF2-40B4-BE49-F238E27FC236}">
                  <a16:creationId xmlns:a16="http://schemas.microsoft.com/office/drawing/2014/main" id="{9D7C0950-7100-81F4-72AB-B5A28E14D859}"/>
                </a:ext>
              </a:extLst>
            </p:cNvPr>
            <p:cNvSpPr txBox="1"/>
            <p:nvPr/>
          </p:nvSpPr>
          <p:spPr>
            <a:xfrm>
              <a:off x="3334096" y="7429511"/>
              <a:ext cx="2255194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b="1" dirty="0">
                  <a:solidFill>
                    <a:schemeClr val="bg1"/>
                  </a:solidFill>
                </a:rPr>
                <a:t>CD4_IL13</a:t>
              </a:r>
            </a:p>
          </p:txBody>
        </p:sp>
        <p:sp>
          <p:nvSpPr>
            <p:cNvPr id="19" name="Treg">
              <a:extLst>
                <a:ext uri="{FF2B5EF4-FFF2-40B4-BE49-F238E27FC236}">
                  <a16:creationId xmlns:a16="http://schemas.microsoft.com/office/drawing/2014/main" id="{FDBC9416-212E-AB82-2529-2196BE43F6F2}"/>
                </a:ext>
              </a:extLst>
            </p:cNvPr>
            <p:cNvSpPr txBox="1"/>
            <p:nvPr/>
          </p:nvSpPr>
          <p:spPr>
            <a:xfrm>
              <a:off x="2093007" y="11829142"/>
              <a:ext cx="1241088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dirty="0"/>
                <a:t>Treg</a:t>
              </a:r>
            </a:p>
          </p:txBody>
        </p:sp>
        <p:sp>
          <p:nvSpPr>
            <p:cNvPr id="20" name="NK_GZMB">
              <a:extLst>
                <a:ext uri="{FF2B5EF4-FFF2-40B4-BE49-F238E27FC236}">
                  <a16:creationId xmlns:a16="http://schemas.microsoft.com/office/drawing/2014/main" id="{FFF276F7-5972-9B1C-0A7F-5DE8300FF847}"/>
                </a:ext>
              </a:extLst>
            </p:cNvPr>
            <p:cNvSpPr txBox="1"/>
            <p:nvPr/>
          </p:nvSpPr>
          <p:spPr>
            <a:xfrm>
              <a:off x="9063383" y="1980468"/>
              <a:ext cx="2404879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dirty="0"/>
                <a:t>NK_GZMB</a:t>
              </a:r>
            </a:p>
          </p:txBody>
        </p:sp>
        <p:sp>
          <p:nvSpPr>
            <p:cNvPr id="21" name="NK">
              <a:extLst>
                <a:ext uri="{FF2B5EF4-FFF2-40B4-BE49-F238E27FC236}">
                  <a16:creationId xmlns:a16="http://schemas.microsoft.com/office/drawing/2014/main" id="{3C02F81A-800E-A6EA-3A65-1399351ACC86}"/>
                </a:ext>
              </a:extLst>
            </p:cNvPr>
            <p:cNvSpPr txBox="1"/>
            <p:nvPr/>
          </p:nvSpPr>
          <p:spPr>
            <a:xfrm>
              <a:off x="9982309" y="3593772"/>
              <a:ext cx="1055626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dirty="0"/>
                <a:t>NK</a:t>
              </a:r>
            </a:p>
          </p:txBody>
        </p:sp>
        <p:sp>
          <p:nvSpPr>
            <p:cNvPr id="22" name="GD">
              <a:extLst>
                <a:ext uri="{FF2B5EF4-FFF2-40B4-BE49-F238E27FC236}">
                  <a16:creationId xmlns:a16="http://schemas.microsoft.com/office/drawing/2014/main" id="{8A7C4DF7-4552-338C-8A27-80A36E121360}"/>
                </a:ext>
              </a:extLst>
            </p:cNvPr>
            <p:cNvSpPr txBox="1"/>
            <p:nvPr/>
          </p:nvSpPr>
          <p:spPr>
            <a:xfrm>
              <a:off x="6779206" y="3804636"/>
              <a:ext cx="1055624" cy="743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1531">
                <a:spcBef>
                  <a:spcPts val="800"/>
                </a:spcBef>
                <a:defRPr b="0"/>
              </a:lvl1pPr>
            </a:lstStyle>
            <a:p>
              <a:r>
                <a:rPr sz="1400" dirty="0"/>
                <a:t>GD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EA6D03-254F-2748-28CD-76D63D5E02EE}"/>
              </a:ext>
            </a:extLst>
          </p:cNvPr>
          <p:cNvCxnSpPr/>
          <p:nvPr/>
        </p:nvCxnSpPr>
        <p:spPr>
          <a:xfrm>
            <a:off x="3409122" y="2029467"/>
            <a:ext cx="2731757" cy="71341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89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FBA8D-B305-6B58-90FB-C4CB7B125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Brief description of the technology</a:t>
            </a:r>
          </a:p>
          <a:p>
            <a:r>
              <a:rPr lang="en-US" sz="2400" dirty="0"/>
              <a:t>What are the differences compared to bulk analysis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Potential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Increased data complexity</a:t>
            </a:r>
          </a:p>
          <a:p>
            <a:r>
              <a:rPr lang="en-US" sz="2400" dirty="0"/>
              <a:t>Typical analysis</a:t>
            </a:r>
          </a:p>
          <a:p>
            <a:pPr lvl="1">
              <a:spcBef>
                <a:spcPts val="0"/>
              </a:spcBef>
            </a:pPr>
            <a:r>
              <a:rPr lang="en-US" sz="2467" dirty="0"/>
              <a:t>QC</a:t>
            </a:r>
          </a:p>
          <a:p>
            <a:pPr lvl="1">
              <a:spcBef>
                <a:spcPts val="0"/>
              </a:spcBef>
            </a:pPr>
            <a:r>
              <a:rPr lang="en-US" sz="2467" dirty="0"/>
              <a:t>Clustering</a:t>
            </a:r>
          </a:p>
          <a:p>
            <a:pPr lvl="1">
              <a:spcBef>
                <a:spcPts val="0"/>
              </a:spcBef>
            </a:pPr>
            <a:r>
              <a:rPr lang="en-US" sz="2467" dirty="0"/>
              <a:t>Cluster-cell type identification</a:t>
            </a:r>
          </a:p>
          <a:p>
            <a:pPr lvl="1">
              <a:spcBef>
                <a:spcPts val="0"/>
              </a:spcBef>
            </a:pPr>
            <a:r>
              <a:rPr lang="en-US" sz="2467" dirty="0"/>
              <a:t>DE, differentiation trajectories, cell type proportions, cell signaling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82B06A-CFE5-0540-8BFB-8AB6524E11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6C3CECF-CD5D-0046-8648-8E6E5B641E28}" type="slidenum">
              <a:rPr lang="en-US" sz="1600" smtClean="0">
                <a:solidFill>
                  <a:schemeClr val="bg1"/>
                </a:solidFill>
              </a:rPr>
              <a:t>2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8C70F5-3A13-012A-2F0A-AC8E072D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071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362"/>
    </mc:Choice>
    <mc:Fallback xmlns="">
      <p:transition spd="slow" advTm="15036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8DDE-5AAD-8C19-566B-566603C0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your data – for marker genes and DE genes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0B575-3219-7B2B-4486-3E73ACA0C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0"/>
          <a:stretch/>
        </p:blipFill>
        <p:spPr>
          <a:xfrm>
            <a:off x="101600" y="653143"/>
            <a:ext cx="11979051" cy="62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18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710C2-9BAF-C2AF-4343-996F2FF4F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6475-221F-8C85-A39E-D40B8ED0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your data – Or the detailed violin plot for a one gene</a:t>
            </a:r>
          </a:p>
        </p:txBody>
      </p:sp>
      <p:pic>
        <p:nvPicPr>
          <p:cNvPr id="4" name="Picture 3" descr="A chart of different colors of plants&#10;&#10;Description automatically generated with medium confidence">
            <a:extLst>
              <a:ext uri="{FF2B5EF4-FFF2-40B4-BE49-F238E27FC236}">
                <a16:creationId xmlns:a16="http://schemas.microsoft.com/office/drawing/2014/main" id="{082B7431-E7E9-659B-C3F5-F2B12773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440" y="1484415"/>
            <a:ext cx="8441119" cy="50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12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769D-7248-E347-4714-27F7C55D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convert data into </a:t>
            </a:r>
            <a:r>
              <a:rPr lang="en-US" i="1" dirty="0"/>
              <a:t>pseudo</a:t>
            </a:r>
            <a:r>
              <a:rPr lang="en-US" dirty="0"/>
              <a:t>-bulk</a:t>
            </a:r>
          </a:p>
        </p:txBody>
      </p:sp>
      <p:pic>
        <p:nvPicPr>
          <p:cNvPr id="4" name="Picture 3" descr="A group of colorful shapes&#10;&#10;Description automatically generated">
            <a:extLst>
              <a:ext uri="{FF2B5EF4-FFF2-40B4-BE49-F238E27FC236}">
                <a16:creationId xmlns:a16="http://schemas.microsoft.com/office/drawing/2014/main" id="{C22A0CC8-12F4-05BF-13A6-FAD90AE76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35" y="1117600"/>
            <a:ext cx="4711700" cy="462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CE7EDC-C562-B8D3-01BD-D4FB5DF3D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059" y="1251675"/>
            <a:ext cx="7092941" cy="462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C4F1A77E-C33F-B6B0-872F-460D8A9B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s.c.</a:t>
            </a:r>
            <a:r>
              <a:rPr lang="en-US" dirty="0"/>
              <a:t> analysis – Typical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EF0CC-C931-718D-FC6A-586AE7A43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1" t="3232" b="2996"/>
          <a:stretch/>
        </p:blipFill>
        <p:spPr>
          <a:xfrm>
            <a:off x="6799656" y="4776501"/>
            <a:ext cx="4774652" cy="20715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59BDDF-54F1-1F13-0E41-9225713A6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98" t="10918"/>
          <a:stretch/>
        </p:blipFill>
        <p:spPr>
          <a:xfrm>
            <a:off x="2356998" y="2985873"/>
            <a:ext cx="4442658" cy="20715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EA144-F29C-7DEA-8DA1-19953DAE4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26" y="763600"/>
            <a:ext cx="3394213" cy="22936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031431-38F5-E8D5-2397-E94F6CD0E35C}"/>
              </a:ext>
            </a:extLst>
          </p:cNvPr>
          <p:cNvSpPr txBox="1"/>
          <p:nvPr/>
        </p:nvSpPr>
        <p:spPr>
          <a:xfrm>
            <a:off x="3995530" y="1431235"/>
            <a:ext cx="528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 expression between clusters/cell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A9480-80B6-CBC3-9CB0-479FDD2C73F3}"/>
              </a:ext>
            </a:extLst>
          </p:cNvPr>
          <p:cNvSpPr txBox="1"/>
          <p:nvPr/>
        </p:nvSpPr>
        <p:spPr>
          <a:xfrm>
            <a:off x="7086600" y="3737113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composition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A17BF-65EE-1FB1-0230-56E5A623D13F}"/>
              </a:ext>
            </a:extLst>
          </p:cNvPr>
          <p:cNvSpPr txBox="1"/>
          <p:nvPr/>
        </p:nvSpPr>
        <p:spPr>
          <a:xfrm>
            <a:off x="4578327" y="5627615"/>
            <a:ext cx="2099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Trajectory analysis</a:t>
            </a:r>
          </a:p>
        </p:txBody>
      </p:sp>
    </p:spTree>
    <p:extLst>
      <p:ext uri="{BB962C8B-B14F-4D97-AF65-F5344CB8AC3E}">
        <p14:creationId xmlns:p14="http://schemas.microsoft.com/office/powerpoint/2010/main" val="14875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76"/>
    </mc:Choice>
    <mc:Fallback xmlns="">
      <p:transition spd="slow" advTm="9837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C4F1A77E-C33F-B6B0-872F-460D8A9B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s.c.</a:t>
            </a:r>
            <a:r>
              <a:rPr lang="en-US" dirty="0"/>
              <a:t> its not just RNA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30442F-5C77-08E7-EC81-DC29D140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37" y="1009348"/>
            <a:ext cx="10068060" cy="5094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AA2F77-CEDB-EFF9-424A-B9482B0F3F34}"/>
              </a:ext>
            </a:extLst>
          </p:cNvPr>
          <p:cNvSpPr txBox="1"/>
          <p:nvPr/>
        </p:nvSpPr>
        <p:spPr>
          <a:xfrm>
            <a:off x="10256855" y="6581001"/>
            <a:ext cx="1935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Stuart &amp; </a:t>
            </a:r>
            <a:r>
              <a:rPr lang="en-US" sz="1200" dirty="0" err="1"/>
              <a:t>Satija</a:t>
            </a:r>
            <a:r>
              <a:rPr lang="en-US" sz="1200" dirty="0"/>
              <a:t> NRG 2019</a:t>
            </a:r>
          </a:p>
        </p:txBody>
      </p:sp>
    </p:spTree>
    <p:extLst>
      <p:ext uri="{BB962C8B-B14F-4D97-AF65-F5344CB8AC3E}">
        <p14:creationId xmlns:p14="http://schemas.microsoft.com/office/powerpoint/2010/main" val="376876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76"/>
    </mc:Choice>
    <mc:Fallback xmlns="">
      <p:transition spd="slow" advTm="9837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7753DC-9CC3-F2FA-36CB-B2A5EF4B1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Microfluidics approach</a:t>
            </a:r>
          </a:p>
        </p:txBody>
      </p:sp>
      <p:pic>
        <p:nvPicPr>
          <p:cNvPr id="4" name="indrop.m4v">
            <a:hlinkClick r:id="" action="ppaction://media"/>
            <a:extLst>
              <a:ext uri="{FF2B5EF4-FFF2-40B4-BE49-F238E27FC236}">
                <a16:creationId xmlns:a16="http://schemas.microsoft.com/office/drawing/2014/main" id="{0EB44592-BF67-0712-35D3-070129FEEA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768926"/>
            <a:ext cx="7610764" cy="57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9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FD3E88-B927-4C94-4341-E97BEE76C2BD}"/>
              </a:ext>
            </a:extLst>
          </p:cNvPr>
          <p:cNvSpPr/>
          <p:nvPr/>
        </p:nvSpPr>
        <p:spPr>
          <a:xfrm>
            <a:off x="279310" y="4820819"/>
            <a:ext cx="7233024" cy="323206"/>
          </a:xfrm>
          <a:prstGeom prst="rect">
            <a:avLst/>
          </a:prstGeom>
          <a:solidFill>
            <a:srgbClr val="ECE5D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F2A79-F466-0550-D769-9FB540A5C230}"/>
              </a:ext>
            </a:extLst>
          </p:cNvPr>
          <p:cNvSpPr txBox="1"/>
          <p:nvPr/>
        </p:nvSpPr>
        <p:spPr>
          <a:xfrm>
            <a:off x="375601" y="4812898"/>
            <a:ext cx="17700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Parse Biosciences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835A6C-3978-9922-1523-3936C2FA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to obtain </a:t>
            </a:r>
            <a:r>
              <a:rPr lang="en-US" dirty="0" err="1"/>
              <a:t>s.c.</a:t>
            </a:r>
            <a:r>
              <a:rPr lang="en-US" dirty="0"/>
              <a:t> (RNA) sequence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8DB85-7378-F840-E444-4667C52F4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719" y="982825"/>
            <a:ext cx="3999967" cy="5701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26404-60DA-2F0E-F113-2793DF11D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87" y="1511745"/>
            <a:ext cx="7233024" cy="33116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42F217-BAF9-D1AE-EAA4-D14D50228A2B}"/>
              </a:ext>
            </a:extLst>
          </p:cNvPr>
          <p:cNvSpPr/>
          <p:nvPr/>
        </p:nvSpPr>
        <p:spPr>
          <a:xfrm>
            <a:off x="281287" y="2125683"/>
            <a:ext cx="7233024" cy="100940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B28396-6C3F-61A8-4E49-719D031C562A}"/>
              </a:ext>
            </a:extLst>
          </p:cNvPr>
          <p:cNvSpPr/>
          <p:nvPr/>
        </p:nvSpPr>
        <p:spPr>
          <a:xfrm>
            <a:off x="281287" y="4163339"/>
            <a:ext cx="7233024" cy="9727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C32BA-1D20-E618-6033-D4B30D526118}"/>
              </a:ext>
            </a:extLst>
          </p:cNvPr>
          <p:cNvSpPr txBox="1"/>
          <p:nvPr/>
        </p:nvSpPr>
        <p:spPr>
          <a:xfrm>
            <a:off x="7113319" y="279823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8683A-F1E3-ECB4-739D-626E632A3637}"/>
              </a:ext>
            </a:extLst>
          </p:cNvPr>
          <p:cNvSpPr txBox="1"/>
          <p:nvPr/>
        </p:nvSpPr>
        <p:spPr>
          <a:xfrm>
            <a:off x="7113319" y="413085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9F7784-F1D5-7DED-4029-A7C6AFDF7B12}"/>
              </a:ext>
            </a:extLst>
          </p:cNvPr>
          <p:cNvSpPr txBox="1"/>
          <p:nvPr/>
        </p:nvSpPr>
        <p:spPr>
          <a:xfrm>
            <a:off x="281287" y="5819164"/>
            <a:ext cx="5902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 Commercially available 10x &amp; Parse Biosciences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6AB8F-3CC6-AC6D-C8E0-F7510FFA8A70}"/>
              </a:ext>
            </a:extLst>
          </p:cNvPr>
          <p:cNvSpPr txBox="1"/>
          <p:nvPr/>
        </p:nvSpPr>
        <p:spPr>
          <a:xfrm>
            <a:off x="8984974" y="613493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SPLiT</a:t>
            </a:r>
            <a:r>
              <a:rPr lang="en-US" dirty="0"/>
              <a:t>-seq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CCA8DF-A71C-5E34-7270-5EE9B321044D}"/>
              </a:ext>
            </a:extLst>
          </p:cNvPr>
          <p:cNvSpPr txBox="1"/>
          <p:nvPr/>
        </p:nvSpPr>
        <p:spPr>
          <a:xfrm>
            <a:off x="5782000" y="4851265"/>
            <a:ext cx="18293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Stuart &amp; </a:t>
            </a:r>
            <a:r>
              <a:rPr lang="en-US" sz="1100" dirty="0" err="1"/>
              <a:t>Satija</a:t>
            </a:r>
            <a:r>
              <a:rPr lang="en-US" sz="1100" dirty="0"/>
              <a:t>; NRG 2019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A11C-A444-E7CB-B2DE-382360209CDB}"/>
              </a:ext>
            </a:extLst>
          </p:cNvPr>
          <p:cNvSpPr txBox="1"/>
          <p:nvPr/>
        </p:nvSpPr>
        <p:spPr>
          <a:xfrm>
            <a:off x="9662653" y="6641885"/>
            <a:ext cx="2089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Rosenberg et al; science 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C8AF19-81F9-2F69-5F3F-CFA482AA568A}"/>
              </a:ext>
            </a:extLst>
          </p:cNvPr>
          <p:cNvSpPr txBox="1"/>
          <p:nvPr/>
        </p:nvSpPr>
        <p:spPr>
          <a:xfrm>
            <a:off x="4253947" y="2476495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microfluidics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4A46E7-83F5-F5B0-C1D5-CC5AE14D9C7E}"/>
              </a:ext>
            </a:extLst>
          </p:cNvPr>
          <p:cNvSpPr txBox="1"/>
          <p:nvPr/>
        </p:nvSpPr>
        <p:spPr>
          <a:xfrm>
            <a:off x="4253946" y="425321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Split &amp; pool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08F80-DAB7-B333-B85F-215400A55F0F}"/>
              </a:ext>
            </a:extLst>
          </p:cNvPr>
          <p:cNvSpPr txBox="1"/>
          <p:nvPr/>
        </p:nvSpPr>
        <p:spPr>
          <a:xfrm>
            <a:off x="5777968" y="2798237"/>
            <a:ext cx="1566242" cy="323165"/>
          </a:xfrm>
          <a:prstGeom prst="rect">
            <a:avLst/>
          </a:prstGeom>
          <a:solidFill>
            <a:srgbClr val="ECE5DB"/>
          </a:solidFill>
        </p:spPr>
        <p:txBody>
          <a:bodyPr wrap="square" rtlCol="0">
            <a:spAutoFit/>
          </a:bodyPr>
          <a:lstStyle/>
          <a:p>
            <a:r>
              <a:rPr lang="en-US" sz="1500" dirty="0"/>
              <a:t>1,000-20,000</a:t>
            </a:r>
          </a:p>
        </p:txBody>
      </p:sp>
    </p:spTree>
    <p:extLst>
      <p:ext uri="{BB962C8B-B14F-4D97-AF65-F5344CB8AC3E}">
        <p14:creationId xmlns:p14="http://schemas.microsoft.com/office/powerpoint/2010/main" val="347611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/>
      <p:bldP spid="9" grpId="0"/>
      <p:bldP spid="11" grpId="0"/>
      <p:bldP spid="12" grpId="0"/>
      <p:bldP spid="14" grpId="0"/>
      <p:bldP spid="15" grpId="0"/>
      <p:bldP spid="16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93FE-D0F0-6F0A-ABD5-D24C04EE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Idiosyncrasies of </a:t>
            </a:r>
            <a:r>
              <a:rPr lang="en-US" dirty="0" err="1"/>
              <a:t>s.c.</a:t>
            </a:r>
            <a:r>
              <a:rPr lang="en-US" dirty="0"/>
              <a:t>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F51F4-5A99-8762-CEEB-B48C0ADDB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531" y="693462"/>
            <a:ext cx="6482938" cy="2947309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935A3D-B5EB-9347-89E6-5DBA51385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715997"/>
              </p:ext>
            </p:extLst>
          </p:nvPr>
        </p:nvGraphicFramePr>
        <p:xfrm>
          <a:off x="6700397" y="4304082"/>
          <a:ext cx="4975761" cy="1860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653">
                  <a:extLst>
                    <a:ext uri="{9D8B030D-6E8A-4147-A177-3AD203B41FA5}">
                      <a16:colId xmlns:a16="http://schemas.microsoft.com/office/drawing/2014/main" val="53130172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4164038817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259004811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3970078331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1462517164"/>
                    </a:ext>
                  </a:extLst>
                </a:gridCol>
              </a:tblGrid>
              <a:tr h="4065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Bc_sample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/>
                        <a:t>Bc_sample</a:t>
                      </a:r>
                      <a:endParaRPr lang="en-US" sz="1200" dirty="0"/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2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/>
                        <a:t>Bc_sample</a:t>
                      </a:r>
                      <a:endParaRPr lang="en-US" sz="1200" dirty="0"/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2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742145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UMIs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271722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41578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4088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36142E-5DE7-0D6C-A58B-50262FFEC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070130"/>
              </p:ext>
            </p:extLst>
          </p:nvPr>
        </p:nvGraphicFramePr>
        <p:xfrm>
          <a:off x="938885" y="4304082"/>
          <a:ext cx="4975761" cy="1860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653">
                  <a:extLst>
                    <a:ext uri="{9D8B030D-6E8A-4147-A177-3AD203B41FA5}">
                      <a16:colId xmlns:a16="http://schemas.microsoft.com/office/drawing/2014/main" val="53130172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4164038817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259004811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3970078331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1462517164"/>
                    </a:ext>
                  </a:extLst>
                </a:gridCol>
              </a:tblGrid>
              <a:tr h="4065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Sample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2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Sample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2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742145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Read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271722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41578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40889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3001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03"/>
    </mc:Choice>
    <mc:Fallback xmlns="">
      <p:transition spd="slow" advTm="38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93FE-D0F0-6F0A-ABD5-D24C04EE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Idiosyncrasies of </a:t>
            </a:r>
            <a:r>
              <a:rPr lang="en-US" dirty="0" err="1"/>
              <a:t>s.c.</a:t>
            </a:r>
            <a:r>
              <a:rPr lang="en-US" dirty="0"/>
              <a:t>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F51F4-5A99-8762-CEEB-B48C0ADDB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662" y="744516"/>
            <a:ext cx="3724399" cy="16932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90735D-1B23-5F58-917F-F56F7D5153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12" r="2598"/>
          <a:stretch/>
        </p:blipFill>
        <p:spPr>
          <a:xfrm>
            <a:off x="804867" y="2528992"/>
            <a:ext cx="4550904" cy="4178907"/>
          </a:xfrm>
          <a:prstGeom prst="rect">
            <a:avLst/>
          </a:prstGeom>
        </p:spPr>
      </p:pic>
      <p:pic>
        <p:nvPicPr>
          <p:cNvPr id="9" name="Picture 8" descr="Chart, bubble chart&#10;&#10;Description automatically generated">
            <a:extLst>
              <a:ext uri="{FF2B5EF4-FFF2-40B4-BE49-F238E27FC236}">
                <a16:creationId xmlns:a16="http://schemas.microsoft.com/office/drawing/2014/main" id="{EA146C51-34FF-F9B7-BE36-2CCB58307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619987"/>
            <a:ext cx="2538070" cy="1812907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7DD07CF5-B3A4-CC39-A37D-E868F7E9D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2833" y="893684"/>
            <a:ext cx="2775577" cy="1982555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85DBDF5C-B758-F8EB-2C2B-C454F90A6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2833" y="4160397"/>
            <a:ext cx="2525487" cy="18039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714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03"/>
    </mc:Choice>
    <mc:Fallback xmlns="">
      <p:transition spd="slow" advTm="3830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93FE-D0F0-6F0A-ABD5-D24C04EE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Idiosyncrasies of </a:t>
            </a:r>
            <a:r>
              <a:rPr lang="en-US" dirty="0" err="1"/>
              <a:t>s.c.</a:t>
            </a:r>
            <a:r>
              <a:rPr lang="en-US" dirty="0"/>
              <a:t>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F51F4-5A99-8762-CEEB-B48C0ADDB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531" y="693462"/>
            <a:ext cx="6482938" cy="2947309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935A3D-B5EB-9347-89E6-5DBA5138524F}"/>
              </a:ext>
            </a:extLst>
          </p:cNvPr>
          <p:cNvGraphicFramePr>
            <a:graphicFrameLocks noGrp="1"/>
          </p:cNvGraphicFramePr>
          <p:nvPr/>
        </p:nvGraphicFramePr>
        <p:xfrm>
          <a:off x="6700397" y="4304082"/>
          <a:ext cx="4975761" cy="1860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653">
                  <a:extLst>
                    <a:ext uri="{9D8B030D-6E8A-4147-A177-3AD203B41FA5}">
                      <a16:colId xmlns:a16="http://schemas.microsoft.com/office/drawing/2014/main" val="53130172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4164038817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259004811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3970078331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1462517164"/>
                    </a:ext>
                  </a:extLst>
                </a:gridCol>
              </a:tblGrid>
              <a:tr h="4065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Bc_sample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/>
                        <a:t>Bc_sample</a:t>
                      </a:r>
                      <a:endParaRPr lang="en-US" sz="1200" dirty="0"/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2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/>
                        <a:t>Bc_sample</a:t>
                      </a:r>
                      <a:endParaRPr lang="en-US" sz="1200" dirty="0"/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2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742145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271722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41578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4088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36142E-5DE7-0D6C-A58B-50262FFEC4E1}"/>
              </a:ext>
            </a:extLst>
          </p:cNvPr>
          <p:cNvGraphicFramePr>
            <a:graphicFrameLocks noGrp="1"/>
          </p:cNvGraphicFramePr>
          <p:nvPr/>
        </p:nvGraphicFramePr>
        <p:xfrm>
          <a:off x="938885" y="4304082"/>
          <a:ext cx="4975761" cy="1860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653">
                  <a:extLst>
                    <a:ext uri="{9D8B030D-6E8A-4147-A177-3AD203B41FA5}">
                      <a16:colId xmlns:a16="http://schemas.microsoft.com/office/drawing/2014/main" val="53130172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4164038817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259004811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3970078331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1462517164"/>
                    </a:ext>
                  </a:extLst>
                </a:gridCol>
              </a:tblGrid>
              <a:tr h="4065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Sample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2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Sample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2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742145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271722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41578"/>
                  </a:ext>
                </a:extLst>
              </a:tr>
              <a:tr h="467752">
                <a:tc>
                  <a:txBody>
                    <a:bodyPr/>
                    <a:lstStyle/>
                    <a:p>
                      <a:r>
                        <a:rPr lang="en-US" sz="14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408898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CBED8A-F11F-EB40-FF0E-C106D64BE141}"/>
              </a:ext>
            </a:extLst>
          </p:cNvPr>
          <p:cNvCxnSpPr>
            <a:cxnSpLocks/>
          </p:cNvCxnSpPr>
          <p:nvPr/>
        </p:nvCxnSpPr>
        <p:spPr>
          <a:xfrm>
            <a:off x="653143" y="4180114"/>
            <a:ext cx="5442857" cy="211380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AD795E-5F93-00B0-F0FE-9CCDEA4238DC}"/>
              </a:ext>
            </a:extLst>
          </p:cNvPr>
          <p:cNvCxnSpPr>
            <a:cxnSpLocks/>
          </p:cNvCxnSpPr>
          <p:nvPr/>
        </p:nvCxnSpPr>
        <p:spPr>
          <a:xfrm flipH="1">
            <a:off x="705336" y="4177406"/>
            <a:ext cx="5442857" cy="211380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D35D47-3BA2-27D8-25DA-66F9D5C85219}"/>
              </a:ext>
            </a:extLst>
          </p:cNvPr>
          <p:cNvCxnSpPr>
            <a:cxnSpLocks/>
          </p:cNvCxnSpPr>
          <p:nvPr/>
        </p:nvCxnSpPr>
        <p:spPr>
          <a:xfrm>
            <a:off x="6381742" y="4177406"/>
            <a:ext cx="5442857" cy="211380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8C6075-9E6D-7295-ECB7-8D6B000B6347}"/>
              </a:ext>
            </a:extLst>
          </p:cNvPr>
          <p:cNvCxnSpPr>
            <a:cxnSpLocks/>
          </p:cNvCxnSpPr>
          <p:nvPr/>
        </p:nvCxnSpPr>
        <p:spPr>
          <a:xfrm flipH="1">
            <a:off x="6433935" y="4174698"/>
            <a:ext cx="5442857" cy="211380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5571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03"/>
    </mc:Choice>
    <mc:Fallback xmlns="">
      <p:transition spd="slow" advTm="3830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93FE-D0F0-6F0A-ABD5-D24C04EE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Idiosyncrasies of </a:t>
            </a:r>
            <a:r>
              <a:rPr lang="en-US" dirty="0" err="1"/>
              <a:t>s.c.</a:t>
            </a:r>
            <a:r>
              <a:rPr lang="en-US" dirty="0"/>
              <a:t>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F51F4-5A99-8762-CEEB-B48C0ADDB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531" y="693462"/>
            <a:ext cx="6482938" cy="2947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925837-39F5-40C1-72A9-7D96341674D2}"/>
              </a:ext>
            </a:extLst>
          </p:cNvPr>
          <p:cNvSpPr txBox="1"/>
          <p:nvPr/>
        </p:nvSpPr>
        <p:spPr>
          <a:xfrm>
            <a:off x="629392" y="499951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55DDB-9A55-467E-868B-EF6ACE4D0066}"/>
              </a:ext>
            </a:extLst>
          </p:cNvPr>
          <p:cNvSpPr txBox="1"/>
          <p:nvPr/>
        </p:nvSpPr>
        <p:spPr>
          <a:xfrm>
            <a:off x="1959429" y="420386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expression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57D03-13CD-7B79-C17F-1F973C3FB2B9}"/>
              </a:ext>
            </a:extLst>
          </p:cNvPr>
          <p:cNvSpPr txBox="1"/>
          <p:nvPr/>
        </p:nvSpPr>
        <p:spPr>
          <a:xfrm>
            <a:off x="1959429" y="4999512"/>
            <a:ext cx="14478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E5EDD2-E56E-A5E6-65E5-C97D2CDCCC46}"/>
              </a:ext>
            </a:extLst>
          </p:cNvPr>
          <p:cNvCxnSpPr>
            <a:stCxn id="3" idx="3"/>
            <a:endCxn id="9" idx="1"/>
          </p:cNvCxnSpPr>
          <p:nvPr/>
        </p:nvCxnSpPr>
        <p:spPr>
          <a:xfrm flipV="1">
            <a:off x="1557851" y="4388531"/>
            <a:ext cx="401578" cy="795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1A0E30-9E87-8B4F-7782-C81F1A01DEF7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557851" y="5184178"/>
            <a:ext cx="401578" cy="553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3612AF-78DE-97C1-8A08-0E7F21836DE2}"/>
              </a:ext>
            </a:extLst>
          </p:cNvPr>
          <p:cNvSpPr txBox="1"/>
          <p:nvPr/>
        </p:nvSpPr>
        <p:spPr>
          <a:xfrm>
            <a:off x="4822453" y="499951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barcode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5F1D31-8288-BDAC-49F5-2B97EA05D783}"/>
              </a:ext>
            </a:extLst>
          </p:cNvPr>
          <p:cNvSpPr txBox="1"/>
          <p:nvPr/>
        </p:nvSpPr>
        <p:spPr>
          <a:xfrm>
            <a:off x="6351319" y="407135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expression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3F7C32-C349-7E0D-46C9-2F1849D8C4A9}"/>
              </a:ext>
            </a:extLst>
          </p:cNvPr>
          <p:cNvSpPr txBox="1"/>
          <p:nvPr/>
        </p:nvSpPr>
        <p:spPr>
          <a:xfrm>
            <a:off x="6351319" y="4821382"/>
            <a:ext cx="27430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 Cell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 in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C740A9-950C-F955-FAEE-02888F94A887}"/>
              </a:ext>
            </a:extLst>
          </p:cNvPr>
          <p:cNvSpPr txBox="1"/>
          <p:nvPr/>
        </p:nvSpPr>
        <p:spPr>
          <a:xfrm>
            <a:off x="9998734" y="5301459"/>
            <a:ext cx="1447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EBDDE4-B4B9-A313-B2A3-7289D16D2AE3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5840680" y="4256024"/>
            <a:ext cx="510639" cy="928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5117D0-DDB2-24B9-2A9D-53133DD21903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5840680" y="5184178"/>
            <a:ext cx="510639" cy="51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E5E1BB-EAD6-C0B4-1490-678C8E2EF443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8567949" y="5901624"/>
            <a:ext cx="1430785" cy="195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7991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03"/>
    </mc:Choice>
    <mc:Fallback xmlns="">
      <p:transition spd="slow" advTm="3830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1DE31FCA-813E-C7D3-BBA6-2EA5EE86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taste of </a:t>
            </a:r>
            <a:r>
              <a:rPr lang="en-US" dirty="0" err="1"/>
              <a:t>s.c.</a:t>
            </a:r>
            <a:r>
              <a:rPr lang="en-US" dirty="0"/>
              <a:t> analysis -- QC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E684D-9B9C-FBB7-773F-73C303AA2209}"/>
              </a:ext>
            </a:extLst>
          </p:cNvPr>
          <p:cNvSpPr txBox="1"/>
          <p:nvPr/>
        </p:nvSpPr>
        <p:spPr>
          <a:xfrm>
            <a:off x="10107327" y="6581001"/>
            <a:ext cx="2084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Luecken</a:t>
            </a:r>
            <a:r>
              <a:rPr lang="en-US" sz="1200" dirty="0"/>
              <a:t> &amp; Theis MSB 2019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E36197-4379-015C-3C14-718DF1F40BF1}"/>
              </a:ext>
            </a:extLst>
          </p:cNvPr>
          <p:cNvGrpSpPr/>
          <p:nvPr/>
        </p:nvGrpSpPr>
        <p:grpSpPr>
          <a:xfrm>
            <a:off x="240640" y="1084234"/>
            <a:ext cx="4992166" cy="4249387"/>
            <a:chOff x="359393" y="763600"/>
            <a:chExt cx="4992166" cy="42493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46DD57D-5A92-5FAA-E39E-51E3450A1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393" y="763600"/>
              <a:ext cx="4992166" cy="424938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E617B6-31F8-7BB9-BA2C-6B5F5BFA15B9}"/>
                </a:ext>
              </a:extLst>
            </p:cNvPr>
            <p:cNvSpPr/>
            <p:nvPr/>
          </p:nvSpPr>
          <p:spPr>
            <a:xfrm>
              <a:off x="359393" y="763600"/>
              <a:ext cx="370207" cy="3051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24F5E85-E48C-B4B7-F91C-FF9CC5873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806" y="1084234"/>
            <a:ext cx="4417621" cy="4408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E2A60C-BF20-CADE-D125-FA4FE514544D}"/>
              </a:ext>
            </a:extLst>
          </p:cNvPr>
          <p:cNvSpPr txBox="1"/>
          <p:nvPr/>
        </p:nvSpPr>
        <p:spPr>
          <a:xfrm>
            <a:off x="573948" y="6211669"/>
            <a:ext cx="967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Barcodes where too few transcripts or genes are detected are likely </a:t>
            </a:r>
            <a:r>
              <a:rPr lang="en-US" b="1" dirty="0"/>
              <a:t>empty droplets </a:t>
            </a:r>
            <a:r>
              <a:rPr lang="en-US" dirty="0"/>
              <a:t>or noise</a:t>
            </a:r>
          </a:p>
        </p:txBody>
      </p:sp>
    </p:spTree>
    <p:extLst>
      <p:ext uri="{BB962C8B-B14F-4D97-AF65-F5344CB8AC3E}">
        <p14:creationId xmlns:p14="http://schemas.microsoft.com/office/powerpoint/2010/main" val="52962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76"/>
    </mc:Choice>
    <mc:Fallback xmlns="">
      <p:transition spd="slow" advTm="9837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1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 - custom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28914</TotalTime>
  <Words>895</Words>
  <Application>Microsoft Macintosh PowerPoint</Application>
  <PresentationFormat>Widescreen</PresentationFormat>
  <Paragraphs>180</Paragraphs>
  <Slides>24</Slides>
  <Notes>15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Cabin</vt:lpstr>
      <vt:lpstr>Calibri</vt:lpstr>
      <vt:lpstr>Calibri Light</vt:lpstr>
      <vt:lpstr>Helvetica Light</vt:lpstr>
      <vt:lpstr>Playfair Display</vt:lpstr>
      <vt:lpstr>Office Theme</vt:lpstr>
      <vt:lpstr>Simple light - custom</vt:lpstr>
      <vt:lpstr>PowerPoint Presentation</vt:lpstr>
      <vt:lpstr>Plan</vt:lpstr>
      <vt:lpstr>Microfluidics approach</vt:lpstr>
      <vt:lpstr>Technologies to obtain s.c. (RNA) sequence data</vt:lpstr>
      <vt:lpstr>Idiosyncrasies of s.c. data</vt:lpstr>
      <vt:lpstr>Idiosyncrasies of s.c. data</vt:lpstr>
      <vt:lpstr>Idiosyncrasies of s.c. data</vt:lpstr>
      <vt:lpstr>Idiosyncrasies of s.c. data</vt:lpstr>
      <vt:lpstr>A taste of s.c. analysis -- QC</vt:lpstr>
      <vt:lpstr>A taste of s.c. analysis -- QC</vt:lpstr>
      <vt:lpstr>A taste of s.c. analysis – QC II</vt:lpstr>
      <vt:lpstr>s.c. analysis – Normalization and curation</vt:lpstr>
      <vt:lpstr>CPMs do not work well –&gt; Variance stabilizing transformation</vt:lpstr>
      <vt:lpstr>s.c. analysis – Dimensionality reduction and clustering</vt:lpstr>
      <vt:lpstr>s.c. analysis – Marker selection and cell type identification</vt:lpstr>
      <vt:lpstr>Detecting Correcting batch effects</vt:lpstr>
      <vt:lpstr>Detecting doublets</vt:lpstr>
      <vt:lpstr>Iterative clustering to dissect cell subtypes</vt:lpstr>
      <vt:lpstr>Iterative clustering to dissect cell subtypes</vt:lpstr>
      <vt:lpstr>Visualizing your data – for marker genes and DE genes </vt:lpstr>
      <vt:lpstr>Visualizing your data – Or the detailed violin plot for a one gene</vt:lpstr>
      <vt:lpstr>Or convert data into pseudo-bulk</vt:lpstr>
      <vt:lpstr>s.c. analysis – Typical analysis</vt:lpstr>
      <vt:lpstr>s.c. its not just RNA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Athma Pai</dc:creator>
  <cp:lastModifiedBy>Garber, Manuel</cp:lastModifiedBy>
  <cp:revision>326</cp:revision>
  <dcterms:created xsi:type="dcterms:W3CDTF">2018-08-31T16:41:03Z</dcterms:created>
  <dcterms:modified xsi:type="dcterms:W3CDTF">2024-09-18T03:46:02Z</dcterms:modified>
</cp:coreProperties>
</file>